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5"/>
  </p:notesMasterIdLst>
  <p:sldIdLst>
    <p:sldId id="269" r:id="rId3"/>
    <p:sldId id="271" r:id="rId4"/>
    <p:sldId id="266" r:id="rId5"/>
    <p:sldId id="275" r:id="rId6"/>
    <p:sldId id="277" r:id="rId7"/>
    <p:sldId id="278" r:id="rId8"/>
    <p:sldId id="279" r:id="rId9"/>
    <p:sldId id="272" r:id="rId10"/>
    <p:sldId id="273" r:id="rId11"/>
    <p:sldId id="274" r:id="rId12"/>
    <p:sldId id="276"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24/06/2019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24/06/2019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dirty="0">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dirty="0">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dirty="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licenced</a:t>
            </a:r>
            <a:r>
              <a:rPr lang="en-US" sz="1100" dirty="0">
                <a:solidFill>
                  <a:schemeClr val="bg2">
                    <a:lumMod val="60000"/>
                    <a:lumOff val="40000"/>
                  </a:schemeClr>
                </a:solidFill>
                <a:latin typeface="Calibri" panose="020F0502020204030204" pitchFamily="34" charset="0"/>
                <a:cs typeface="Calibri" panose="020F0502020204030204" pitchFamily="34" charset="0"/>
              </a:rPr>
              <a:t> as per the Apache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and is therefore it is free to modify, use and distribute. However, the source code of the final product is the property of NCI and must not be given out, as it uses a Bing Maps </a:t>
            </a:r>
            <a:r>
              <a:rPr lang="en-US" sz="1100" dirty="0" err="1">
                <a:solidFill>
                  <a:schemeClr val="bg2">
                    <a:lumMod val="60000"/>
                    <a:lumOff val="40000"/>
                  </a:schemeClr>
                </a:solidFill>
                <a:latin typeface="Calibri" panose="020F0502020204030204" pitchFamily="34" charset="0"/>
                <a:cs typeface="Calibri" panose="020F0502020204030204" pitchFamily="34" charset="0"/>
              </a:rPr>
              <a:t>licence</a:t>
            </a:r>
            <a:r>
              <a:rPr lang="en-US" sz="1100" dirty="0">
                <a:solidFill>
                  <a:schemeClr val="bg2">
                    <a:lumMod val="60000"/>
                    <a:lumOff val="40000"/>
                  </a:schemeClr>
                </a:solidFill>
                <a:latin typeface="Calibri" panose="020F0502020204030204" pitchFamily="34" charset="0"/>
                <a:cs typeface="Calibri" panose="020F0502020204030204" pitchFamily="34" charset="0"/>
              </a:rPr>
              <a:t> key that is not transferable.</a:t>
            </a:r>
            <a:endParaRPr lang="en-AU" sz="1100"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static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 x).</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1167493"/>
            <a:ext cx="7143750" cy="1292662"/>
          </a:xfrm>
          <a:prstGeom prst="rect">
            <a:avLst/>
          </a:prstGeom>
          <a:noFill/>
        </p:spPr>
        <p:txBody>
          <a:bodyPr wrap="square" rtlCol="0">
            <a:spAutoFit/>
          </a:bodyPr>
          <a:lstStyle/>
          <a:p>
            <a:r>
              <a:rPr lang="en-US" dirty="0"/>
              <a:t>The system is composed of three parts…</a:t>
            </a:r>
          </a:p>
          <a:p>
            <a:endParaRPr lang="en-US" dirty="0"/>
          </a:p>
          <a:p>
            <a:pPr marL="800100" lvl="1" indent="-342900">
              <a:buFont typeface="+mj-lt"/>
              <a:buAutoNum type="arabicPeriod"/>
            </a:pPr>
            <a:r>
              <a:rPr lang="en-US" sz="1400" dirty="0"/>
              <a:t>Front-end web wrapper for input and output  </a:t>
            </a:r>
          </a:p>
          <a:p>
            <a:pPr marL="800100" lvl="1" indent="-342900">
              <a:buFont typeface="+mj-lt"/>
              <a:buAutoNum type="arabicPeriod"/>
            </a:pPr>
            <a:r>
              <a:rPr lang="en-US" sz="1400" dirty="0"/>
              <a:t>iFrame source calling the main JavaScript</a:t>
            </a:r>
          </a:p>
          <a:p>
            <a:pPr marL="800100" lvl="1" indent="-342900">
              <a:buFont typeface="+mj-lt"/>
              <a:buAutoNum type="arabicPeriod"/>
            </a:pPr>
            <a:r>
              <a:rPr lang="en-US" sz="1400" dirty="0"/>
              <a:t>Main JavaScript calling the KML file</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590372"/>
            <a:ext cx="10099221" cy="3208571"/>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where the main JS file is specified.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web wrapper. The directory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191195"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	Web Wrapper: </a:t>
            </a:r>
            <a:r>
              <a:rPr lang="en-US" noProof="1">
                <a:latin typeface="Calibri" panose="020F0502020204030204" pitchFamily="34" charset="0"/>
                <a:cs typeface="Calibri" panose="020F0502020204030204" pitchFamily="34" charset="0"/>
                <a:hlinkClick r:id="rId3"/>
              </a:rPr>
              <a:t>GskyNWW</a:t>
            </a:r>
            <a:r>
              <a:rPr lang="en-US" dirty="0">
                <a:solidFill>
                  <a:srgbClr val="FF0000"/>
                </a:solidFill>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9168493" cy="769441"/>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here. The rest are plain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100" dirty="0">
                <a:latin typeface="Calibri" panose="020F0502020204030204" pitchFamily="34" charset="0"/>
                <a:cs typeface="Calibri" panose="020F0502020204030204" pitchFamily="34" charset="0"/>
                <a:hlinkClick r:id="rId4"/>
              </a:rPr>
              <a:t>nww_kml_ajax.js</a:t>
            </a:r>
            <a:r>
              <a:rPr lang="en-US" sz="11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600200" y="2537915"/>
            <a:ext cx="7437664"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334982"/>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1F1D748-2642-453B-BC60-211823C77C79}"/>
              </a:ext>
            </a:extLst>
          </p:cNvPr>
          <p:cNvSpPr txBox="1"/>
          <p:nvPr/>
        </p:nvSpPr>
        <p:spPr>
          <a:xfrm>
            <a:off x="1085853" y="3502477"/>
            <a:ext cx="5992586" cy="430887"/>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The </a:t>
            </a:r>
            <a:r>
              <a:rPr lang="en-AU" sz="1100" dirty="0">
                <a:latin typeface="Calibri" panose="020F0502020204030204" pitchFamily="34" charset="0"/>
                <a:cs typeface="Calibri" panose="020F0502020204030204" pitchFamily="34" charset="0"/>
              </a:rPr>
              <a:t>'m_geoglam_wrapper_kml.html’ is a mobile-specific page with fewer text and large buttons. It will be called when the page is opened on a mobile device or tablet. </a:t>
            </a: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4171946"/>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433556"/>
            <a:ext cx="5404757" cy="507831"/>
          </a:xfrm>
          <a:prstGeom prst="rect">
            <a:avLst/>
          </a:prstGeom>
          <a:noFill/>
        </p:spPr>
        <p:txBody>
          <a:bodyPr wrap="square" rtlCol="0">
            <a:spAutoFit/>
          </a:bodyPr>
          <a:lstStyle/>
          <a:p>
            <a:r>
              <a:rPr lang="en-AU" sz="900" dirty="0">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		&lt;iframe id="NWW" style="width:100%; height:710px"&gt;&lt;/iframe&gt;</a:t>
            </a:r>
          </a:p>
          <a:p>
            <a:r>
              <a:rPr lang="en-AU" sz="900" noProof="1">
                <a:latin typeface="Calibri" panose="020F0502020204030204" pitchFamily="34" charset="0"/>
                <a:cs typeface="Calibri" panose="020F0502020204030204" pitchFamily="34" charset="0"/>
              </a:rPr>
              <a:t>	&lt;/div&gt;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4933187"/>
            <a:ext cx="6890657" cy="1061829"/>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Clicking the ‘Display’ button will create a selection-specific KML file to show the layers on a map in World Wind. The HTML will be the source for the iFrame above. </a:t>
            </a:r>
          </a:p>
          <a:p>
            <a:endParaRPr lang="en-US" sz="1100" dirty="0">
              <a:latin typeface="Calibri" panose="020F0502020204030204" pitchFamily="34" charset="0"/>
              <a:cs typeface="Calibri" panose="020F0502020204030204" pitchFamily="34" charset="0"/>
            </a:endParaRPr>
          </a:p>
          <a:p>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This file is a modified version of </a:t>
            </a:r>
            <a:r>
              <a:rPr lang="en-US" sz="1100" dirty="0">
                <a:latin typeface="Calibri" panose="020F0502020204030204" pitchFamily="34" charset="0"/>
                <a:cs typeface="Calibri" panose="020F0502020204030204" pitchFamily="34" charset="0"/>
                <a:hlinkClick r:id="rId5"/>
              </a:rPr>
              <a:t>KML.js</a:t>
            </a:r>
            <a:r>
              <a:rPr lang="en-US" sz="1100" dirty="0">
                <a:latin typeface="Calibri" panose="020F0502020204030204" pitchFamily="34" charset="0"/>
                <a:cs typeface="Calibri" panose="020F0502020204030204" pitchFamily="34" charset="0"/>
              </a:rPr>
              <a:t> provided by NASA. It must reside in the same </a:t>
            </a:r>
            <a:r>
              <a:rPr lang="en-US" sz="1100" dirty="0">
                <a:latin typeface="Calibri" panose="020F0502020204030204" pitchFamily="34" charset="0"/>
                <a:cs typeface="Calibri" panose="020F0502020204030204" pitchFamily="34" charset="0"/>
                <a:hlinkClick r:id="rId4"/>
              </a:rPr>
              <a:t>directory</a:t>
            </a:r>
            <a:r>
              <a:rPr lang="en-US" sz="1100" dirty="0">
                <a:latin typeface="Calibri" panose="020F0502020204030204" pitchFamily="34" charset="0"/>
                <a:cs typeface="Calibri" panose="020F0502020204030204" pitchFamily="34" charset="0"/>
              </a:rPr>
              <a:t> with the other JS files.</a:t>
            </a:r>
          </a:p>
          <a:p>
            <a:pPr algn="l"/>
            <a:endParaRPr lang="en-US" sz="1100" dirty="0">
              <a:latin typeface="Calibri" panose="020F0502020204030204" pitchFamily="34" charset="0"/>
              <a:cs typeface="Calibri" panose="020F0502020204030204" pitchFamily="34" charset="0"/>
            </a:endParaRPr>
          </a:p>
          <a:p>
            <a:pPr algn="l"/>
            <a:r>
              <a:rPr lang="en-US" sz="1100" dirty="0">
                <a:latin typeface="Calibri" panose="020F0502020204030204" pitchFamily="34" charset="0"/>
                <a:cs typeface="Calibri" panose="020F0502020204030204" pitchFamily="34" charset="0"/>
              </a:rPr>
              <a:t>The following is the only change in this JS:</a:t>
            </a:r>
          </a:p>
          <a:p>
            <a:r>
              <a:rPr lang="en-AU" sz="900" dirty="0">
                <a:latin typeface="Calibri" panose="020F0502020204030204" pitchFamily="34" charset="0"/>
                <a:cs typeface="Calibri" panose="020F0502020204030204" pitchFamily="34" charset="0"/>
              </a:rPr>
              <a:t>	var </a:t>
            </a:r>
            <a:r>
              <a:rPr lang="en-AU" sz="900" dirty="0" err="1">
                <a:latin typeface="Calibri" panose="020F0502020204030204" pitchFamily="34" charset="0"/>
                <a:cs typeface="Calibri" panose="020F0502020204030204" pitchFamily="34" charset="0"/>
              </a:rPr>
              <a:t>kmlFilePromise</a:t>
            </a:r>
            <a:r>
              <a:rPr lang="en-AU" sz="900" dirty="0">
                <a:latin typeface="Calibri" panose="020F0502020204030204" pitchFamily="34" charset="0"/>
                <a:cs typeface="Calibri" panose="020F0502020204030204" pitchFamily="34" charset="0"/>
              </a:rPr>
              <a:t> = new </a:t>
            </a:r>
            <a:r>
              <a:rPr lang="en-AU" sz="900" dirty="0" err="1">
                <a:latin typeface="Calibri" panose="020F0502020204030204" pitchFamily="34" charset="0"/>
                <a:cs typeface="Calibri" panose="020F0502020204030204" pitchFamily="34" charset="0"/>
              </a:rPr>
              <a:t>WorldWind.KmlFile</a:t>
            </a:r>
            <a:r>
              <a:rPr lang="en-AU" sz="900" dirty="0">
                <a:latin typeface="Calibri" panose="020F0502020204030204" pitchFamily="34" charset="0"/>
                <a:cs typeface="Calibri" panose="020F0502020204030204" pitchFamily="34" charset="0"/>
              </a:rPr>
              <a:t>('</a:t>
            </a:r>
            <a:r>
              <a:rPr lang="en-AU" sz="900" dirty="0">
                <a:highlight>
                  <a:srgbClr val="FFFF00"/>
                </a:highlight>
                <a:latin typeface="Calibri" panose="020F0502020204030204" pitchFamily="34" charset="0"/>
                <a:cs typeface="Calibri" panose="020F0502020204030204" pitchFamily="34" charset="0"/>
              </a:rPr>
              <a:t>data/</a:t>
            </a:r>
            <a:r>
              <a:rPr lang="en-AU" sz="900" dirty="0" err="1">
                <a:highlight>
                  <a:srgbClr val="FFFF00"/>
                </a:highlight>
                <a:latin typeface="Calibri" panose="020F0502020204030204" pitchFamily="34" charset="0"/>
                <a:cs typeface="Calibri" panose="020F0502020204030204" pitchFamily="34" charset="0"/>
              </a:rPr>
              <a:t>nww</a:t>
            </a:r>
            <a:r>
              <a:rPr lang="en-AU" sz="900" dirty="0">
                <a:highlight>
                  <a:srgbClr val="FFFF00"/>
                </a:highlight>
                <a:latin typeface="Calibri" panose="020F0502020204030204" pitchFamily="34" charset="0"/>
                <a:cs typeface="Calibri" panose="020F0502020204030204" pitchFamily="34" charset="0"/>
              </a:rPr>
              <a:t>/</a:t>
            </a:r>
            <a:r>
              <a:rPr lang="en-AU" sz="900" dirty="0" err="1">
                <a:highlight>
                  <a:srgbClr val="FFFF00"/>
                </a:highlight>
                <a:latin typeface="Calibri" panose="020F0502020204030204" pitchFamily="34" charset="0"/>
                <a:cs typeface="Calibri" panose="020F0502020204030204" pitchFamily="34" charset="0"/>
              </a:rPr>
              <a:t>nww.kml</a:t>
            </a:r>
            <a:r>
              <a:rPr lang="en-AU" sz="900" dirty="0">
                <a:latin typeface="Calibri" panose="020F0502020204030204" pitchFamily="34" charset="0"/>
                <a:cs typeface="Calibri" panose="020F0502020204030204" pitchFamily="34" charset="0"/>
              </a:rPr>
              <a:t>', [new </a:t>
            </a:r>
            <a:r>
              <a:rPr lang="en-AU" sz="900" dirty="0" err="1">
                <a:latin typeface="Calibri" panose="020F0502020204030204" pitchFamily="34" charset="0"/>
                <a:cs typeface="Calibri" panose="020F0502020204030204" pitchFamily="34" charset="0"/>
              </a:rPr>
              <a:t>WorldWind.KmlTreeVisibility</a:t>
            </a:r>
            <a:r>
              <a:rPr lang="en-AU" sz="900" dirty="0">
                <a:latin typeface="Calibri" panose="020F0502020204030204" pitchFamily="34" charset="0"/>
                <a:cs typeface="Calibri" panose="020F0502020204030204" pitchFamily="34" charset="0"/>
              </a:rPr>
              <a:t>('</a:t>
            </a:r>
            <a:r>
              <a:rPr lang="en-AU" sz="900" dirty="0" err="1">
                <a:latin typeface="Calibri" panose="020F0502020204030204" pitchFamily="34" charset="0"/>
                <a:cs typeface="Calibri" panose="020F0502020204030204" pitchFamily="34" charset="0"/>
              </a:rPr>
              <a:t>treeControls</a:t>
            </a:r>
            <a:r>
              <a:rPr lang="en-AU" sz="900" dirty="0">
                <a:latin typeface="Calibri" panose="020F0502020204030204" pitchFamily="34" charset="0"/>
                <a:cs typeface="Calibri" panose="020F0502020204030204" pitchFamily="34" charset="0"/>
              </a:rPr>
              <a:t>', </a:t>
            </a:r>
            <a:r>
              <a:rPr lang="en-AU" sz="900" dirty="0" err="1">
                <a:latin typeface="Calibri" panose="020F0502020204030204" pitchFamily="34" charset="0"/>
                <a:cs typeface="Calibri" panose="020F0502020204030204" pitchFamily="34" charset="0"/>
              </a:rPr>
              <a:t>wwd</a:t>
            </a:r>
            <a:r>
              <a:rPr lang="en-AU" sz="9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784830"/>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800" noProof="1">
                <a:highlight>
                  <a:srgbClr val="FFFF00"/>
                </a:highlight>
                <a:latin typeface="Calibri" panose="020F0502020204030204" pitchFamily="34" charset="0"/>
                <a:cs typeface="Calibri" panose="020F0502020204030204" pitchFamily="34" charset="0"/>
              </a:rPr>
              <a:t>drwxrwxrwx</a:t>
            </a:r>
            <a:r>
              <a:rPr lang="en-US" sz="800" noProof="1">
                <a:latin typeface="Calibri" panose="020F0502020204030204" pitchFamily="34" charset="0"/>
                <a:cs typeface="Calibri" panose="020F0502020204030204" pitchFamily="34" charset="0"/>
              </a:rPr>
              <a:t>. 2 avs900 z00      34 Jun 24 10:22 .</a:t>
            </a:r>
          </a:p>
          <a:p>
            <a:pPr lvl="1"/>
            <a:r>
              <a:rPr lang="en-US" sz="800" noProof="1">
                <a:latin typeface="Calibri" panose="020F0502020204030204" pitchFamily="34" charset="0"/>
                <a:cs typeface="Calibri" panose="020F0502020204030204" pitchFamily="34" charset="0"/>
              </a:rPr>
              <a:t>-rw-r--r--. 1 apache </a:t>
            </a:r>
            <a:r>
              <a:rPr lang="en-US" sz="800" noProof="1">
                <a:highlight>
                  <a:srgbClr val="FFFF00"/>
                </a:highlight>
                <a:latin typeface="Calibri" panose="020F0502020204030204" pitchFamily="34" charset="0"/>
                <a:cs typeface="Calibri" panose="020F0502020204030204" pitchFamily="34" charset="0"/>
              </a:rPr>
              <a:t>apache</a:t>
            </a:r>
            <a:r>
              <a:rPr lang="en-US" sz="800" noProof="1">
                <a:latin typeface="Calibri" panose="020F0502020204030204" pitchFamily="34" charset="0"/>
                <a:cs typeface="Calibri" panose="020F0502020204030204" pitchFamily="34" charset="0"/>
              </a:rPr>
              <a:t> 504K Jun 24 11:38 nww.kml</a:t>
            </a:r>
            <a:endParaRPr lang="en-US" sz="105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8159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2981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 representing overlay item</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grouped item</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items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dirty="0">
                <a:latin typeface="Calibri" panose="020F0502020204030204" pitchFamily="34" charset="0"/>
                <a:cs typeface="Calibri" panose="020F0502020204030204" pitchFamily="34" charset="0"/>
              </a:rPr>
              <a:t>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is a separate program that is embedded into </a:t>
            </a:r>
            <a:r>
              <a:rPr lang="en-US" sz="1100" dirty="0" err="1">
                <a:latin typeface="Calibri" panose="020F0502020204030204" pitchFamily="34" charset="0"/>
                <a:cs typeface="Calibri" panose="020F0502020204030204" pitchFamily="34" charset="0"/>
              </a:rPr>
              <a:t>GskyNWW</a:t>
            </a:r>
            <a:r>
              <a:rPr lang="en-US" sz="1100" dirty="0">
                <a:latin typeface="Calibri" panose="020F0502020204030204" pitchFamily="34" charset="0"/>
                <a:cs typeface="Calibri" panose="020F0502020204030204" pitchFamily="34" charset="0"/>
              </a:rPr>
              <a:t>. It helps to get the </a:t>
            </a:r>
            <a:r>
              <a:rPr lang="en-US" sz="1100" dirty="0" err="1">
                <a:latin typeface="Calibri" panose="020F0502020204030204" pitchFamily="34" charset="0"/>
                <a:cs typeface="Calibri" panose="020F0502020204030204" pitchFamily="34" charset="0"/>
              </a:rPr>
              <a:t>minX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minY</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maxX</a:t>
            </a: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maxY</a:t>
            </a:r>
            <a:r>
              <a:rPr lang="en-US" sz="1100" dirty="0">
                <a:latin typeface="Calibri" panose="020F0502020204030204" pitchFamily="34" charset="0"/>
                <a:cs typeface="Calibri" panose="020F0502020204030204" pitchFamily="34" charset="0"/>
              </a:rPr>
              <a:t> values of a box drawn on the map. This value will be fetched and inserted into the wrapper for creating the GSKY and/or overlay layers.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Finder also lets you move a crosshair into position and display the GSKY layers around it.</a:t>
            </a:r>
            <a:endParaRPr lang="en-AU" sz="11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Tool</a:t>
            </a:r>
            <a:endParaRPr lang="en-AU" sz="1100" dirty="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6975</TotalTime>
  <Words>1878</Words>
  <Application>Microsoft Office PowerPoint</Application>
  <PresentationFormat>Widescreen</PresentationFormat>
  <Paragraphs>192</Paragraphs>
  <Slides>12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Calibri Light</vt:lpstr>
      <vt:lpstr>Tw Cen MT</vt:lpstr>
      <vt:lpstr>ヒラギノ角ゴ Pro W3</vt:lpstr>
      <vt:lpstr>Droplet</vt:lpstr>
      <vt:lpstr>Custom Design</vt:lpstr>
      <vt:lpstr>NASA Web World 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57</cp:revision>
  <dcterms:created xsi:type="dcterms:W3CDTF">2019-06-19T05:15:32Z</dcterms:created>
  <dcterms:modified xsi:type="dcterms:W3CDTF">2019-06-24T02:19:42Z</dcterms:modified>
</cp:coreProperties>
</file>